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64" r:id="rId3"/>
    <p:sldId id="275" r:id="rId4"/>
    <p:sldId id="276" r:id="rId5"/>
    <p:sldId id="277" r:id="rId6"/>
    <p:sldId id="279" r:id="rId7"/>
    <p:sldId id="278" r:id="rId8"/>
    <p:sldId id="280" r:id="rId9"/>
    <p:sldId id="281" r:id="rId10"/>
    <p:sldId id="282" r:id="rId11"/>
    <p:sldId id="283" r:id="rId12"/>
    <p:sldId id="284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79D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8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9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png>
</file>

<file path=ppt/media/image3.png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633808-4D66-4A18-AEB5-16F5EA9B7D5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1B5F94-58F5-4AF2-B96D-50BF38728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763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BE68D-AF1E-4D7C-8B80-1EBA83E16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8E03E-740F-40A2-9648-911BD2A57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0FAB3-5E54-4713-ACF2-7D575CD57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896DB-CFFB-41B1-83A7-6CC04311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98D79-8D3D-4467-9F20-1F8CF96C1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486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1C8AF-C1F0-4A6B-9793-04418B17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6047BC-F31B-4178-8D9B-F1DAA577A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93A79-7EB4-4BCE-AFC5-6DFA052D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27B04-8B05-4F4D-9152-0510E4A85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EF10D-9A52-4AFB-9328-9361B6120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81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969F1D-A000-437D-A759-B51C4745AB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2BDB6C-A4DB-443C-BF2B-CB0FAF40AC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6B90C-ED44-4F2D-B4C5-2110B9924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F495A-0C9D-4B46-AB49-C9DF8FE90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BBE1D-22BA-4219-87B5-836CA0977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1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FD4FD-06D8-4D18-8E58-A9DBE6459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33489-80F1-4B7C-8457-A4DB917E3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8D7FC-5A80-4305-9755-B08237F86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F7A358-5698-44CA-81EC-6830595A5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801F5-E506-4F37-A445-1644AD0B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CD6C68B-7F3B-4E26-89A0-9BD722880535}"/>
              </a:ext>
            </a:extLst>
          </p:cNvPr>
          <p:cNvGrpSpPr/>
          <p:nvPr/>
        </p:nvGrpSpPr>
        <p:grpSpPr>
          <a:xfrm>
            <a:off x="888093" y="6482483"/>
            <a:ext cx="3005251" cy="305869"/>
            <a:chOff x="885371" y="3347764"/>
            <a:chExt cx="3005251" cy="30586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0B5CB39-C22B-41E0-A354-E85F63046623}"/>
                </a:ext>
              </a:extLst>
            </p:cNvPr>
            <p:cNvSpPr txBox="1">
              <a:spLocks/>
            </p:cNvSpPr>
            <p:nvPr/>
          </p:nvSpPr>
          <p:spPr>
            <a:xfrm>
              <a:off x="885371" y="3429000"/>
              <a:ext cx="850538" cy="22463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800" dirty="0">
                  <a:latin typeface="Bahnschrift" panose="020B0502040204020203" pitchFamily="34" charset="0"/>
                </a:rPr>
                <a:t>Lesson 0:</a:t>
              </a:r>
            </a:p>
          </p:txBody>
        </p:sp>
        <p:sp>
          <p:nvSpPr>
            <p:cNvPr id="11" name="Title 1">
              <a:extLst>
                <a:ext uri="{FF2B5EF4-FFF2-40B4-BE49-F238E27FC236}">
                  <a16:creationId xmlns:a16="http://schemas.microsoft.com/office/drawing/2014/main" id="{B7539477-ACAB-4EEA-84BD-793BDA21D04F}"/>
                </a:ext>
              </a:extLst>
            </p:cNvPr>
            <p:cNvSpPr txBox="1">
              <a:spLocks/>
            </p:cNvSpPr>
            <p:nvPr/>
          </p:nvSpPr>
          <p:spPr>
            <a:xfrm>
              <a:off x="1340046" y="3347764"/>
              <a:ext cx="2550576" cy="30586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800" dirty="0">
                  <a:latin typeface="Bahnschrift" panose="020B0502040204020203" pitchFamily="34" charset="0"/>
                </a:rPr>
                <a:t>Module Introduction</a:t>
              </a:r>
            </a:p>
          </p:txBody>
        </p:sp>
      </p:grp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0C420FC1-5744-4296-82E1-3811D4173F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72" y="6367069"/>
            <a:ext cx="644183" cy="22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839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0007C-83B4-4CFB-AD8F-A2D13D9B1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8C006-1843-40F8-9076-05159366E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92538-6535-458C-814F-B56842336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5CABD-3C96-4F92-8085-D1C145735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F0C6B-4529-4226-8F9E-7A6B22E76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723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F534F-6488-490C-BB69-CE7D41A95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C7CF2-2746-4622-847E-9B725459B6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E2576C-5B41-4F0D-B2AB-42BEFD6081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257AE-D84B-49BC-8E12-C2EDB5798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23AD4-DB7A-47AF-B88B-9DC9C4011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9644F4-F02A-46B5-BCF7-5252BE19C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720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613AD-28C8-48F9-935F-E75758AC2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E42AF-7A26-4D43-9818-CA29C21A1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DCD3CA-D8C8-4ABE-8896-B678D7902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609894-D087-406C-BE00-C3DC58BE62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D1CA42-76E6-4017-B0DF-1D649AB52F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FA18B8-A5BD-48EB-B5C8-1990028E1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56CB8F-D3E4-4AB3-914F-4507FE2D0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D1A1DA-07D8-42D0-A558-503950390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9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A6712-4141-471F-ADA6-A359E0D40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F7A834-7785-4C07-A334-2B81418ED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BBF6A1-B283-48DF-909F-09690B4D3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0D88B-ECA4-4D27-A6CB-8B157A73B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308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41D960-4A9C-40AD-9902-B04D8339D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36E6B6-FDB5-4090-910B-0AA137AF9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0575CF-8F35-4C21-94AB-858B6A79B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246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3F4F5-2BB3-4B93-B584-6041DF7F3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EB155-ABE0-4595-91D3-FEDD67BB5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9DFBB-C938-477D-9D1B-8E9320E29C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5276D-3635-446F-9F80-79B768C3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6C5F93-0775-4BF0-A028-26E44730D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914E7F-35A3-4101-91EB-CE46C07A4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246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8CBD0-0E1E-47EC-B382-90CBD0920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A828B3-5B78-42B6-927A-6D132AB3C0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718394-56B7-4D1F-9EDA-2C83BFD32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0B9347-D3EB-4C4D-B4FD-D83715C9D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B2C3-558B-48FB-A029-22CFB7392BA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E6B54-DC1B-4066-84C8-5E749DE69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503668-B19A-472A-850E-1F0D106AD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612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FAC1B0-40B5-4DD8-B818-5D05675FF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28326-9017-4F84-B094-AB3A75B7B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493CF-894C-447C-9144-1540DA7348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6B2C3-558B-48FB-A029-22CFB7392BA1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AAFBC-7E7E-46D7-BCE8-D6FA084F1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0BC29-9899-41D3-80A7-565389B63A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9A52B-AF45-4FEE-935C-103CE04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05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61482-77F5-47F7-BEC5-67935E5C9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5371" y="1964284"/>
            <a:ext cx="10421258" cy="23874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Bahnschrift" panose="020B0502040204020203" pitchFamily="34" charset="0"/>
              </a:rPr>
              <a:t>Immersive Technology Development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DAF323A-A780-4FA4-A720-9FFC01DF31E1}"/>
              </a:ext>
            </a:extLst>
          </p:cNvPr>
          <p:cNvGrpSpPr/>
          <p:nvPr/>
        </p:nvGrpSpPr>
        <p:grpSpPr>
          <a:xfrm>
            <a:off x="885371" y="4351711"/>
            <a:ext cx="10121999" cy="606426"/>
            <a:chOff x="885371" y="3428998"/>
            <a:chExt cx="10121999" cy="606426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DE6EFA1D-96F5-415F-9EFD-5D81B64CD0D5}"/>
                </a:ext>
              </a:extLst>
            </p:cNvPr>
            <p:cNvSpPr txBox="1">
              <a:spLocks/>
            </p:cNvSpPr>
            <p:nvPr/>
          </p:nvSpPr>
          <p:spPr>
            <a:xfrm>
              <a:off x="885371" y="3428999"/>
              <a:ext cx="2210304" cy="606425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2800" dirty="0">
                  <a:latin typeface="Bahnschrift" panose="020B0502040204020203" pitchFamily="34" charset="0"/>
                </a:rPr>
                <a:t>Lesson 0: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D5FCAAC2-7467-4595-94FA-FE56AC74343A}"/>
                </a:ext>
              </a:extLst>
            </p:cNvPr>
            <p:cNvSpPr txBox="1">
              <a:spLocks/>
            </p:cNvSpPr>
            <p:nvPr/>
          </p:nvSpPr>
          <p:spPr>
            <a:xfrm>
              <a:off x="2452255" y="3428998"/>
              <a:ext cx="8555115" cy="60642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2800" dirty="0">
                  <a:latin typeface="Bahnschrift" panose="020B0502040204020203" pitchFamily="34" charset="0"/>
                </a:rPr>
                <a:t>Module Introduction</a:t>
              </a:r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1F0700B9-0AEC-4404-9ED7-5A33BC0335D8}"/>
              </a:ext>
            </a:extLst>
          </p:cNvPr>
          <p:cNvSpPr txBox="1">
            <a:spLocks/>
          </p:cNvSpPr>
          <p:nvPr/>
        </p:nvSpPr>
        <p:spPr>
          <a:xfrm>
            <a:off x="885371" y="6162296"/>
            <a:ext cx="956130" cy="6064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00" i="1" dirty="0">
                <a:latin typeface="Bahnschrift" panose="020B0502040204020203" pitchFamily="34" charset="0"/>
              </a:rPr>
              <a:t>Elyas Chua-Aziz</a:t>
            </a:r>
          </a:p>
          <a:p>
            <a:pPr algn="l"/>
            <a:r>
              <a:rPr lang="en-US" sz="800" i="1" dirty="0">
                <a:latin typeface="Bahnschrift" panose="020B0502040204020203" pitchFamily="34" charset="0"/>
              </a:rPr>
              <a:t>cel9@np.edu.sg</a:t>
            </a:r>
          </a:p>
          <a:p>
            <a:pPr algn="l"/>
            <a:r>
              <a:rPr lang="en-US" sz="800" i="1" dirty="0">
                <a:latin typeface="Bahnschrift" panose="020B0502040204020203" pitchFamily="34" charset="0"/>
              </a:rPr>
              <a:t>Diploma in IM</a:t>
            </a:r>
          </a:p>
          <a:p>
            <a:pPr algn="l"/>
            <a:r>
              <a:rPr lang="en-US" sz="800" i="1" dirty="0">
                <a:latin typeface="Bahnschrift" panose="020B0502040204020203" pitchFamily="34" charset="0"/>
              </a:rPr>
              <a:t>October 2021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278D45F9-5001-4983-8499-CE24112BB9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94" y="1798504"/>
            <a:ext cx="2007458" cy="70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204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Timeline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E6F76BF-E6C0-42F7-B778-023484807E1D}"/>
              </a:ext>
            </a:extLst>
          </p:cNvPr>
          <p:cNvSpPr txBox="1">
            <a:spLocks/>
          </p:cNvSpPr>
          <p:nvPr/>
        </p:nvSpPr>
        <p:spPr>
          <a:xfrm>
            <a:off x="838200" y="4062412"/>
            <a:ext cx="10515600" cy="2114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Bahnschrift" panose="020B0502040204020203" pitchFamily="34" charset="0"/>
              </a:rPr>
              <a:t>Timeline is tight, but the earlier assignments will serve more as a ‘taster’.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More in-depth exploration will come in the IP assignment.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B5AEEF0-A63D-42C3-B473-3F7A7B0E0F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764114"/>
              </p:ext>
            </p:extLst>
          </p:nvPr>
        </p:nvGraphicFramePr>
        <p:xfrm>
          <a:off x="936568" y="1582708"/>
          <a:ext cx="4343400" cy="21145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27100">
                  <a:extLst>
                    <a:ext uri="{9D8B030D-6E8A-4147-A177-3AD203B41FA5}">
                      <a16:colId xmlns:a16="http://schemas.microsoft.com/office/drawing/2014/main" val="452384307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69052868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33256954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Week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Topic(s)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Assessment(s)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576140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en-SG" sz="1100" b="1" i="0" u="none" strike="noStrike" dirty="0">
                          <a:solidFill>
                            <a:srgbClr val="F2F2F2"/>
                          </a:solidFill>
                          <a:effectLst/>
                          <a:latin typeface="Bahnschrift" panose="020B0502040204020203" pitchFamily="34" charset="0"/>
                        </a:rPr>
                        <a:t>TERM BREAK</a:t>
                      </a:r>
                    </a:p>
                  </a:txBody>
                  <a:tcPr marL="9525" marR="9525" marT="9525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26385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11</a:t>
                      </a:r>
                    </a:p>
                  </a:txBody>
                  <a:tcPr marL="9525" marR="9525" marT="9525" marB="0" anchor="b"/>
                </a:tc>
                <a:tc gridSpan="2"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5211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SG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HelloHolo</a:t>
                      </a:r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 MR Lessons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MR CA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418095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13</a:t>
                      </a: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193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</a:p>
                  </a:txBody>
                  <a:tcPr marL="9525" marR="9525" marT="9525" marB="0" anchor="b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nn-N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Asg3 IP</a:t>
                      </a:r>
                      <a:br>
                        <a:rPr lang="nn-N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</a:br>
                      <a:r>
                        <a:rPr lang="nn-NO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CA3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602018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72275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5674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23567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4419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19</a:t>
                      </a: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S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Bahnschrift" panose="020B0502040204020203" pitchFamily="34" charset="0"/>
                        </a:rPr>
                        <a:t>VIVA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1609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6590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bldLvl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9"/>
            <a:ext cx="4382193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Assignments: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Assignment 1 (20%)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Pair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Basic AR Application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Assignment 2 (20%)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Group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VR Application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Assignment 3 (30%)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Group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Your choice of Immersive Technology</a:t>
            </a:r>
          </a:p>
          <a:p>
            <a:pPr lvl="3"/>
            <a:r>
              <a:rPr lang="en-US" sz="1200" dirty="0">
                <a:latin typeface="Bahnschrift" panose="020B0502040204020203" pitchFamily="34" charset="0"/>
              </a:rPr>
              <a:t>AR, VR, MR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68C012C-0643-4FAC-A2BF-E7FDCC6DECE3}"/>
              </a:ext>
            </a:extLst>
          </p:cNvPr>
          <p:cNvSpPr txBox="1">
            <a:spLocks/>
          </p:cNvSpPr>
          <p:nvPr/>
        </p:nvSpPr>
        <p:spPr>
          <a:xfrm>
            <a:off x="5220392" y="1690689"/>
            <a:ext cx="4382193" cy="4486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Bahnschrift" panose="020B0502040204020203" pitchFamily="34" charset="0"/>
              </a:rPr>
              <a:t>CA: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CA1 (2%)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CA2 (3%) 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CA3 (5%)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Mixed Reality CA + Unity Certification Test (10%)</a:t>
            </a:r>
          </a:p>
          <a:p>
            <a:pPr lvl="1"/>
            <a:r>
              <a:rPr lang="en-US" sz="1800" dirty="0">
                <a:latin typeface="Bahnschrift" panose="020B0502040204020203" pitchFamily="34" charset="0"/>
              </a:rPr>
              <a:t>Technical Documentation (10%)</a:t>
            </a:r>
          </a:p>
          <a:p>
            <a:pPr lvl="2"/>
            <a:r>
              <a:rPr lang="en-US" sz="1400" dirty="0">
                <a:latin typeface="Bahnschrift" panose="020B0502040204020203" pitchFamily="34" charset="0"/>
              </a:rPr>
              <a:t>Inclusion of XML comments, file headers for all submitted work</a:t>
            </a:r>
          </a:p>
        </p:txBody>
      </p:sp>
    </p:spTree>
    <p:extLst>
      <p:ext uri="{BB962C8B-B14F-4D97-AF65-F5344CB8AC3E}">
        <p14:creationId xmlns:p14="http://schemas.microsoft.com/office/powerpoint/2010/main" val="4253361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  <p:bldP spid="4" grpId="0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Unity 2020.3.20f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Visual Studio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GitHub Desktop</a:t>
            </a:r>
          </a:p>
        </p:txBody>
      </p:sp>
    </p:spTree>
    <p:extLst>
      <p:ext uri="{BB962C8B-B14F-4D97-AF65-F5344CB8AC3E}">
        <p14:creationId xmlns:p14="http://schemas.microsoft.com/office/powerpoint/2010/main" val="3603670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Ground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Have your software open before lesson starts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Don’t be afraid to ask questions about the material</a:t>
            </a:r>
          </a:p>
          <a:p>
            <a:endParaRPr lang="en-US" sz="24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295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Immersive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Immersive Technology is any piece of technology that extends or creates reality.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This extended/new reality wraps around its users and makes one feel like they’re a part of a virtual world.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There are 3 primary Immersive Technologies being used today:</a:t>
            </a:r>
            <a:endParaRPr lang="en-US" sz="2000" dirty="0">
              <a:latin typeface="Bahnschrift" panose="020B0502040204020203" pitchFamily="34" charset="0"/>
            </a:endParaRP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Augmented Reality (AR)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Virtual Reality (VR)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Mixed Reality (MR)</a:t>
            </a:r>
          </a:p>
        </p:txBody>
      </p:sp>
    </p:spTree>
    <p:extLst>
      <p:ext uri="{BB962C8B-B14F-4D97-AF65-F5344CB8AC3E}">
        <p14:creationId xmlns:p14="http://schemas.microsoft.com/office/powerpoint/2010/main" val="344595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Augmented Reality (AR)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AR heightens immersion by extending the reality of its users.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It does so by overlaying digital information and data on to real world objects.</a:t>
            </a:r>
          </a:p>
        </p:txBody>
      </p:sp>
      <p:pic>
        <p:nvPicPr>
          <p:cNvPr id="4" name="Google Shape;192;p20">
            <a:extLst>
              <a:ext uri="{FF2B5EF4-FFF2-40B4-BE49-F238E27FC236}">
                <a16:creationId xmlns:a16="http://schemas.microsoft.com/office/drawing/2014/main" id="{54FA855B-C559-415C-9D11-82637235A56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89297" y="3530185"/>
            <a:ext cx="5413405" cy="253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94;p20">
            <a:extLst>
              <a:ext uri="{FF2B5EF4-FFF2-40B4-BE49-F238E27FC236}">
                <a16:creationId xmlns:a16="http://schemas.microsoft.com/office/drawing/2014/main" id="{95E4F96E-340A-4459-9363-EE63D50D5A4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9297" y="3429000"/>
            <a:ext cx="5408593" cy="28304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9073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Augmented Reality (AR)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Aside from games, AR has a wide range of applications, from storytelling to training simulations, and even to shopping.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1DA69D-F092-4DF4-A94A-900E17FB4AE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51" y="2997480"/>
            <a:ext cx="3847218" cy="2169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arsh realidad reality GIF - Find on GIFER">
            <a:extLst>
              <a:ext uri="{FF2B5EF4-FFF2-40B4-BE49-F238E27FC236}">
                <a16:creationId xmlns:a16="http://schemas.microsoft.com/office/drawing/2014/main" id="{D4CB1DCB-4BE0-4265-867C-05A6A53AD0C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1593" y="2997480"/>
            <a:ext cx="3238553" cy="2169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re you ready for VR or are you in an augmented reality?">
            <a:extLst>
              <a:ext uri="{FF2B5EF4-FFF2-40B4-BE49-F238E27FC236}">
                <a16:creationId xmlns:a16="http://schemas.microsoft.com/office/drawing/2014/main" id="{61149CD8-41C5-49E5-BEFD-4C8314B6D20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3970" y="2997478"/>
            <a:ext cx="3857478" cy="2169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8158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Virtual Reality (VR)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Rather than extending reality, VR increases immersion by creating a whole new reality and placing users in it.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This is achieved by having users wear a headset that blocks out the real world and displays only the virtual environment.</a:t>
            </a:r>
          </a:p>
        </p:txBody>
      </p:sp>
      <p:pic>
        <p:nvPicPr>
          <p:cNvPr id="6" name="Google Shape;201;p21">
            <a:extLst>
              <a:ext uri="{FF2B5EF4-FFF2-40B4-BE49-F238E27FC236}">
                <a16:creationId xmlns:a16="http://schemas.microsoft.com/office/drawing/2014/main" id="{AC002C52-32FA-4240-B36C-F7B76084270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69725" y="3800065"/>
            <a:ext cx="4852550" cy="27344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89279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Virtual Reality (VR)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VR has seen extensive use in the gaming industry, with prominent titles being Beat Saber and Job Simulator.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>
                <a:latin typeface="Bahnschrift" panose="020B0502040204020203" pitchFamily="34" charset="0"/>
              </a:rPr>
              <a:t>Additonally, </a:t>
            </a:r>
            <a:r>
              <a:rPr lang="en-US" sz="2400" dirty="0">
                <a:latin typeface="Bahnschrift" panose="020B0502040204020203" pitchFamily="34" charset="0"/>
              </a:rPr>
              <a:t>it has begun to see use in the field of training as well.</a:t>
            </a:r>
          </a:p>
        </p:txBody>
      </p:sp>
      <p:pic>
        <p:nvPicPr>
          <p:cNvPr id="7" name="Google Shape;200;p21">
            <a:extLst>
              <a:ext uri="{FF2B5EF4-FFF2-40B4-BE49-F238E27FC236}">
                <a16:creationId xmlns:a16="http://schemas.microsoft.com/office/drawing/2014/main" id="{B2AF8A8F-676E-4825-9412-BBDACC1B9D3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68128" y="3857105"/>
            <a:ext cx="3933661" cy="2319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99;p21">
            <a:extLst>
              <a:ext uri="{FF2B5EF4-FFF2-40B4-BE49-F238E27FC236}">
                <a16:creationId xmlns:a16="http://schemas.microsoft.com/office/drawing/2014/main" id="{622565F6-28B6-4BC4-B17B-FB50CC78FC3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9703" y="3857105"/>
            <a:ext cx="3069367" cy="23020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D172F6F-3914-4033-B318-CC282D51CA39}"/>
              </a:ext>
            </a:extLst>
          </p:cNvPr>
          <p:cNvGrpSpPr/>
          <p:nvPr/>
        </p:nvGrpSpPr>
        <p:grpSpPr>
          <a:xfrm>
            <a:off x="534092" y="3511291"/>
            <a:ext cx="11123815" cy="2671091"/>
            <a:chOff x="546694" y="3511291"/>
            <a:chExt cx="11123815" cy="267109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3A3E3C8-621C-4AA5-8BCB-FD5F0143A9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694" y="3511296"/>
              <a:ext cx="4004061" cy="2665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VR Training in Oil &amp;amp; Gas - YouTube">
              <a:extLst>
                <a:ext uri="{FF2B5EF4-FFF2-40B4-BE49-F238E27FC236}">
                  <a16:creationId xmlns:a16="http://schemas.microsoft.com/office/drawing/2014/main" id="{9DCD1503-49DF-47FD-BCF6-5FE3BA2DE89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753" r="10332"/>
            <a:stretch/>
          </p:blipFill>
          <p:spPr bwMode="auto">
            <a:xfrm>
              <a:off x="4554398" y="3511294"/>
              <a:ext cx="3313232" cy="2665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MSH 2018: Year of the VR – A Breakdown of New Virtual Training  Opportunities From the Exhibit Floor | HealthySimulation.com">
              <a:extLst>
                <a:ext uri="{FF2B5EF4-FFF2-40B4-BE49-F238E27FC236}">
                  <a16:creationId xmlns:a16="http://schemas.microsoft.com/office/drawing/2014/main" id="{E5F98001-9B9E-4D85-9A83-A26203CF639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90" r="10824"/>
            <a:stretch/>
          </p:blipFill>
          <p:spPr bwMode="auto">
            <a:xfrm>
              <a:off x="7867630" y="3511291"/>
              <a:ext cx="3802879" cy="26710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22604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Mixed </a:t>
            </a:r>
            <a:r>
              <a:rPr lang="en-US">
                <a:latin typeface="Bahnschrift" panose="020B0502040204020203" pitchFamily="34" charset="0"/>
              </a:rPr>
              <a:t>Reality (MR</a:t>
            </a:r>
            <a:r>
              <a:rPr lang="en-US" dirty="0">
                <a:latin typeface="Bahnschrift" panose="020B0502040204020203" pitchFamily="34" charset="0"/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MR aims to combine the technologies of AR and VR by having digital and real-world objects co-exist and be able to interact with one another.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This also means that users will be able to interact with the digital world without additional controllers.</a:t>
            </a:r>
          </a:p>
        </p:txBody>
      </p:sp>
      <p:grpSp>
        <p:nvGrpSpPr>
          <p:cNvPr id="6" name="Google Shape;210;p22">
            <a:extLst>
              <a:ext uri="{FF2B5EF4-FFF2-40B4-BE49-F238E27FC236}">
                <a16:creationId xmlns:a16="http://schemas.microsoft.com/office/drawing/2014/main" id="{C64A95E9-6868-4DF8-B8C6-D356B62F9D39}"/>
              </a:ext>
            </a:extLst>
          </p:cNvPr>
          <p:cNvGrpSpPr/>
          <p:nvPr/>
        </p:nvGrpSpPr>
        <p:grpSpPr>
          <a:xfrm>
            <a:off x="2422418" y="3881457"/>
            <a:ext cx="7347163" cy="2449047"/>
            <a:chOff x="375375" y="1968367"/>
            <a:chExt cx="8393226" cy="2797734"/>
          </a:xfrm>
        </p:grpSpPr>
        <p:pic>
          <p:nvPicPr>
            <p:cNvPr id="7" name="Google Shape;211;p22">
              <a:extLst>
                <a:ext uri="{FF2B5EF4-FFF2-40B4-BE49-F238E27FC236}">
                  <a16:creationId xmlns:a16="http://schemas.microsoft.com/office/drawing/2014/main" id="{92CA22B6-4F1C-4195-8F32-6E3E5BBBACEA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572000" y="1968367"/>
              <a:ext cx="4196601" cy="27977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Google Shape;212;p22">
              <a:extLst>
                <a:ext uri="{FF2B5EF4-FFF2-40B4-BE49-F238E27FC236}">
                  <a16:creationId xmlns:a16="http://schemas.microsoft.com/office/drawing/2014/main" id="{9D67D014-31BA-48E2-8A49-D1641B7FB920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5375" y="1968375"/>
              <a:ext cx="4196622" cy="279772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923806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ITD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C2D-32F9-4E05-B1D6-A27CCD11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In the ITD module, we will look at how to create applications for these technologies in Unity.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  <a:p>
            <a:r>
              <a:rPr lang="en-US" sz="2400" dirty="0">
                <a:latin typeface="Bahnschrift" panose="020B0502040204020203" pitchFamily="34" charset="0"/>
              </a:rPr>
              <a:t>We will also talk about some of the design considerations that need to be observed when creating immersive applications.</a:t>
            </a:r>
            <a:endParaRPr lang="en-US" sz="20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181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5970-3812-4B23-BF67-26CB2C14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Timeline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4DC8ADF-C970-4AFD-AB6D-F9D62C96E0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8916982"/>
              </p:ext>
            </p:extLst>
          </p:nvPr>
        </p:nvGraphicFramePr>
        <p:xfrm>
          <a:off x="936568" y="1582708"/>
          <a:ext cx="4343400" cy="4267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27100">
                  <a:extLst>
                    <a:ext uri="{9D8B030D-6E8A-4147-A177-3AD203B41FA5}">
                      <a16:colId xmlns:a16="http://schemas.microsoft.com/office/drawing/2014/main" val="452384307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69052868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33256954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Week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Topic(s)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u="none" strike="noStrike" dirty="0">
                          <a:effectLst/>
                          <a:latin typeface="Bahnschrift" panose="020B0502040204020203" pitchFamily="34" charset="0"/>
                        </a:rPr>
                        <a:t>Assessment(s)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57614037"/>
                  </a:ext>
                </a:extLst>
              </a:tr>
              <a:tr h="19050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1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Module Introduction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CA1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7263855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Setting up Dev Environment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52115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Tracking Image Targets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809575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GitHub Desktop setup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19346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2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  <a:latin typeface="Bahnschrift" panose="020B0502040204020203" pitchFamily="34" charset="0"/>
                        </a:rPr>
                        <a:t>Custom Image Targets &amp; Multiple Targets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pt-BR" sz="1000" u="none" strike="noStrike" dirty="0">
                          <a:effectLst/>
                          <a:latin typeface="Bahnschrift" panose="020B0502040204020203" pitchFamily="34" charset="0"/>
                        </a:rPr>
                        <a:t>Asg1 AR</a:t>
                      </a:r>
                      <a:br>
                        <a:rPr lang="pt-BR" sz="1000" u="none" strike="noStrike" dirty="0">
                          <a:effectLst/>
                          <a:latin typeface="Bahnschrift" panose="020B0502040204020203" pitchFamily="34" charset="0"/>
                        </a:rPr>
                      </a:br>
                      <a:r>
                        <a:rPr lang="pt-BR" sz="1000" u="none" strike="noStrike" dirty="0">
                          <a:effectLst/>
                          <a:latin typeface="Bahnschrift" panose="020B0502040204020203" pitchFamily="34" charset="0"/>
                        </a:rPr>
                        <a:t>CA1</a:t>
                      </a:r>
                      <a:endParaRPr lang="pt-BR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6020182"/>
                  </a:ext>
                </a:extLst>
              </a:tr>
              <a:tr h="20955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latin typeface="Bahnschrift" panose="020B0502040204020203" pitchFamily="34" charset="0"/>
                        </a:rPr>
                        <a:t>Placing 3D Objects in AR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7227572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3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latin typeface="Bahnschrift" panose="020B0502040204020203" pitchFamily="34" charset="0"/>
                        </a:rPr>
                        <a:t>Interacting with 3D Objects in AR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567463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Settling Conflicts with Git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2356722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4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  <a:latin typeface="Bahnschrift" panose="020B0502040204020203" pitchFamily="34" charset="0"/>
                        </a:rPr>
                        <a:t>Other forms of AR Tracking (Smart Terrain, Text Recognition, Model Targets)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44194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UI for AR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6091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5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207466"/>
                  </a:ext>
                </a:extLst>
              </a:tr>
              <a:tr h="19050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6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  <a:latin typeface="Bahnschrift" panose="020B0502040204020203" pitchFamily="34" charset="0"/>
                        </a:rPr>
                        <a:t>Setting up Unity cloud database plugin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nn-NO" sz="1000" u="none" strike="noStrike" dirty="0">
                          <a:effectLst/>
                          <a:latin typeface="Bahnschrift" panose="020B0502040204020203" pitchFamily="34" charset="0"/>
                        </a:rPr>
                        <a:t>Asg2 VR</a:t>
                      </a:r>
                      <a:br>
                        <a:rPr lang="nn-NO" sz="1000" u="none" strike="noStrike" dirty="0">
                          <a:effectLst/>
                          <a:latin typeface="Bahnschrift" panose="020B0502040204020203" pitchFamily="34" charset="0"/>
                        </a:rPr>
                      </a:br>
                      <a:r>
                        <a:rPr lang="nn-NO" sz="1000" u="none" strike="noStrike" dirty="0">
                          <a:effectLst/>
                          <a:latin typeface="Bahnschrift" panose="020B0502040204020203" pitchFamily="34" charset="0"/>
                        </a:rPr>
                        <a:t>CA2</a:t>
                      </a:r>
                      <a:endParaRPr lang="nn-NO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43623678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  <a:latin typeface="Bahnschrift" panose="020B0502040204020203" pitchFamily="34" charset="0"/>
                        </a:rPr>
                        <a:t>Accessing cloud database with Unity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41713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  <a:latin typeface="Bahnschrift" panose="020B0502040204020203" pitchFamily="34" charset="0"/>
                        </a:rPr>
                        <a:t>Creating new Branches and Merging Branches with Git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055345"/>
                  </a:ext>
                </a:extLst>
              </a:tr>
              <a:tr h="19050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7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VR Introduction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53623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Setting up Dev Environment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210315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Basic Interactions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2693100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8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UI for VR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10581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Movement for VR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70300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000" u="none" strike="noStrike">
                          <a:effectLst/>
                          <a:latin typeface="Bahnschrift" panose="020B0502040204020203" pitchFamily="34" charset="0"/>
                        </a:rPr>
                        <a:t>9</a:t>
                      </a:r>
                      <a:endParaRPr lang="en-SG" sz="1000" b="0" i="0" u="none" strike="noStrike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000" u="none" strike="noStrike" dirty="0">
                          <a:effectLst/>
                          <a:latin typeface="Bahnschrift" panose="020B0502040204020203" pitchFamily="34" charset="0"/>
                        </a:rPr>
                        <a:t>Consultation</a:t>
                      </a:r>
                      <a:endParaRPr lang="en-SG" sz="10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1975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5303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NP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P Slides" id="{81099FB7-B8E4-493E-A78F-1C1AA39232D5}" vid="{4421FC03-C720-421B-87F2-A29498A9B2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7141</TotalTime>
  <Words>597</Words>
  <Application>Microsoft Office PowerPoint</Application>
  <PresentationFormat>Widescreen</PresentationFormat>
  <Paragraphs>125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Bahnschrift</vt:lpstr>
      <vt:lpstr>Calibri</vt:lpstr>
      <vt:lpstr>Calibri Light</vt:lpstr>
      <vt:lpstr>NP Slides</vt:lpstr>
      <vt:lpstr>Immersive Technology Development</vt:lpstr>
      <vt:lpstr>Immersive Technology</vt:lpstr>
      <vt:lpstr>Augmented Reality (AR)</vt:lpstr>
      <vt:lpstr>Augmented Reality (AR)</vt:lpstr>
      <vt:lpstr>Virtual Reality (VR)</vt:lpstr>
      <vt:lpstr>Virtual Reality (VR)</vt:lpstr>
      <vt:lpstr>Mixed Reality (MR)</vt:lpstr>
      <vt:lpstr>ITD Module</vt:lpstr>
      <vt:lpstr>Timeline</vt:lpstr>
      <vt:lpstr>Timeline</vt:lpstr>
      <vt:lpstr>Assessment</vt:lpstr>
      <vt:lpstr>Software</vt:lpstr>
      <vt:lpstr>Ground Rules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3D Experience</dc:title>
  <dc:creator>Elyas Chua Aziz</dc:creator>
  <cp:lastModifiedBy>Elyas Chua Aziz</cp:lastModifiedBy>
  <cp:revision>332</cp:revision>
  <dcterms:created xsi:type="dcterms:W3CDTF">2020-11-09T15:05:45Z</dcterms:created>
  <dcterms:modified xsi:type="dcterms:W3CDTF">2021-10-20T00:52:39Z</dcterms:modified>
</cp:coreProperties>
</file>

<file path=docProps/thumbnail.jpeg>
</file>